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7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71" r:id="rId10"/>
    <p:sldId id="320" r:id="rId11"/>
    <p:sldId id="321" r:id="rId12"/>
    <p:sldId id="322" r:id="rId13"/>
    <p:sldId id="323" r:id="rId14"/>
    <p:sldId id="324" r:id="rId15"/>
    <p:sldId id="325" r:id="rId16"/>
    <p:sldId id="326" r:id="rId17"/>
    <p:sldId id="327" r:id="rId18"/>
    <p:sldId id="328" r:id="rId19"/>
    <p:sldId id="319" r:id="rId20"/>
  </p:sldIdLst>
  <p:sldSz cx="12192000" cy="6858000"/>
  <p:notesSz cx="6858000" cy="9144000"/>
  <p:embeddedFontLs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Roboto" panose="020B0604020202020204" charset="0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65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fld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2" name="Google Shape;16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63" name="Google Shape;16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20fea6647c2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20fea6647c2_0_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g20fea6647c2_0_3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110265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20fea6647c2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20fea6647c2_0_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g20fea6647c2_0_3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553862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20fea6647c2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20fea6647c2_0_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g20fea6647c2_0_3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10649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20fea6647c2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20fea6647c2_0_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g20fea6647c2_0_3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96874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20fea6647c2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20fea6647c2_0_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g20fea6647c2_0_3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532800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20fea6647c2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20fea6647c2_0_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g20fea6647c2_0_3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61376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20fea6647c2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20fea6647c2_0_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g20fea6647c2_0_3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017277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20fea6647c2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20fea6647c2_0_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g20fea6647c2_0_3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566821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20fea6647c2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20fea6647c2_0_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g20fea6647c2_0_3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3883493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g5dfdcf0df5_0_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19</a:t>
            </a:fld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41" name="Google Shape;741;g5dfdcf0df5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742" name="Google Shape;742;g5dfdcf0df5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fld>
            <a:endParaRPr sz="1400" b="1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3" name="Google Shape;17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74" name="Google Shape;17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3" name="Google Shape;19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75eedd17d1_2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2. В PostgreSQL настройки по умолчанию такие, чтобы СУБД мог работать на любом ведре и это никуда не годится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3. У нас больше 50 серверов, поэтому ручное управление никуда не годится </a:t>
            </a:r>
            <a:endParaRPr/>
          </a:p>
        </p:txBody>
      </p:sp>
      <p:sp>
        <p:nvSpPr>
          <p:cNvPr id="200" name="Google Shape;200;g75eedd17d1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75eedd17d1_2_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914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1.Необходимо реализовать управление с помощью системы управления конфигурациями, мы используем Ansible</a:t>
            </a:r>
            <a:br>
              <a:rPr lang="en-US"/>
            </a:br>
            <a:r>
              <a:rPr lang="en-US"/>
              <a:t>2.Подобрать такие настройки по умолчанию, которые бы подошли в 90% случаев, но при этом иметь возможность гибко и точечно управлять ими при необходимости</a:t>
            </a:r>
            <a:endParaRPr/>
          </a:p>
        </p:txBody>
      </p:sp>
      <p:sp>
        <p:nvSpPr>
          <p:cNvPr id="219" name="Google Shape;219;g75eedd17d1_2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6c98704e0d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6" name="Google Shape;246;g6c98704e0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75eedd17d1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5" name="Google Shape;265;g75eedd17d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20fea6647c2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20fea6647c2_0_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g20fea6647c2_0_3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>
  <p:cSld name="Пустой слайд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3">
  <p:cSld name="Code 3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1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1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1" name="Google Shape;91;p11"/>
          <p:cNvSpPr txBox="1">
            <a:spLocks noGrp="1"/>
          </p:cNvSpPr>
          <p:nvPr>
            <p:ph type="body" idx="2"/>
          </p:nvPr>
        </p:nvSpPr>
        <p:spPr>
          <a:xfrm>
            <a:off x="719667" y="1716199"/>
            <a:ext cx="10752667" cy="1445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None/>
              <a:defRPr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2" name="Google Shape;92;p11"/>
          <p:cNvSpPr txBox="1">
            <a:spLocks noGrp="1"/>
          </p:cNvSpPr>
          <p:nvPr>
            <p:ph type="body" idx="3"/>
          </p:nvPr>
        </p:nvSpPr>
        <p:spPr>
          <a:xfrm>
            <a:off x="719138" y="3606800"/>
            <a:ext cx="10753725" cy="2733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4">
  <p:cSld name="Code 4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2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2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6" name="Google Shape;96;p12"/>
          <p:cNvSpPr txBox="1">
            <a:spLocks noGrp="1"/>
          </p:cNvSpPr>
          <p:nvPr>
            <p:ph type="body" idx="2"/>
          </p:nvPr>
        </p:nvSpPr>
        <p:spPr>
          <a:xfrm>
            <a:off x="719138" y="1838036"/>
            <a:ext cx="10753726" cy="4535777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ереход на live-coding">
  <p:cSld name="Переход на live-coding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3"/>
          <p:cNvSpPr txBox="1"/>
          <p:nvPr/>
        </p:nvSpPr>
        <p:spPr>
          <a:xfrm>
            <a:off x="2707893" y="1341406"/>
            <a:ext cx="6776215" cy="3939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0" b="1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LIVE</a:t>
            </a:r>
            <a:endParaRPr sz="25000" b="1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00" name="Google Shape;100;p13"/>
          <p:cNvSpPr txBox="1">
            <a:spLocks noGrp="1"/>
          </p:cNvSpPr>
          <p:nvPr>
            <p:ph type="body" idx="1"/>
          </p:nvPr>
        </p:nvSpPr>
        <p:spPr>
          <a:xfrm>
            <a:off x="0" y="3019425"/>
            <a:ext cx="121920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venir"/>
              <a:buNone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писок литературы">
  <p:cSld name="Список литературы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4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4" name="Google Shape;104;p14"/>
          <p:cNvSpPr txBox="1">
            <a:spLocks noGrp="1"/>
          </p:cNvSpPr>
          <p:nvPr>
            <p:ph type="body" idx="2"/>
          </p:nvPr>
        </p:nvSpPr>
        <p:spPr>
          <a:xfrm>
            <a:off x="719138" y="1818640"/>
            <a:ext cx="10753725" cy="4521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Noto Sans Symbols"/>
              <a:buChar char="▪"/>
              <a:defRPr sz="2000"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Изображение">
  <p:cSld name="Изображение">
    <p:bg>
      <p:bgPr>
        <a:solidFill>
          <a:schemeClr val="lt1"/>
        </a:solid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5"/>
          <p:cNvSpPr>
            <a:spLocks noGrp="1"/>
          </p:cNvSpPr>
          <p:nvPr>
            <p:ph type="pic" idx="2"/>
          </p:nvPr>
        </p:nvSpPr>
        <p:spPr>
          <a:xfrm>
            <a:off x="1" y="1"/>
            <a:ext cx="121920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труктура презентации">
  <p:cSld name="Структура презентации">
    <p:bg>
      <p:bgPr>
        <a:solidFill>
          <a:srgbClr val="FEFEFE"/>
        </a:solid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16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525" y="-2802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6"/>
          <p:cNvSpPr/>
          <p:nvPr/>
        </p:nvSpPr>
        <p:spPr>
          <a:xfrm>
            <a:off x="1490789" y="1864920"/>
            <a:ext cx="3886714" cy="1061885"/>
          </a:xfrm>
          <a:prstGeom prst="homePlate">
            <a:avLst>
              <a:gd name="adj" fmla="val 50000"/>
            </a:avLst>
          </a:prstGeom>
          <a:solidFill>
            <a:srgbClr val="40CDD0"/>
          </a:solidFill>
          <a:ln>
            <a:noFill/>
          </a:ln>
          <a:effectLst>
            <a:outerShdw blurRad="50800" dist="38100" dir="5400000" algn="t" rotWithShape="0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182563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0" name="Google Shape;110;p16"/>
          <p:cNvSpPr/>
          <p:nvPr/>
        </p:nvSpPr>
        <p:spPr>
          <a:xfrm>
            <a:off x="1490788" y="3445248"/>
            <a:ext cx="3886715" cy="1061885"/>
          </a:xfrm>
          <a:prstGeom prst="homePlate">
            <a:avLst>
              <a:gd name="adj" fmla="val 50000"/>
            </a:avLst>
          </a:prstGeom>
          <a:solidFill>
            <a:srgbClr val="83DFE1">
              <a:alpha val="40000"/>
            </a:srgbClr>
          </a:solidFill>
          <a:ln>
            <a:noFill/>
          </a:ln>
          <a:effectLst>
            <a:outerShdw blurRad="50800" dist="38100" dir="5400000" algn="t" rotWithShape="0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18256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1" name="Google Shape;111;p16"/>
          <p:cNvSpPr/>
          <p:nvPr/>
        </p:nvSpPr>
        <p:spPr>
          <a:xfrm>
            <a:off x="1479660" y="5025576"/>
            <a:ext cx="3886715" cy="1061885"/>
          </a:xfrm>
          <a:prstGeom prst="homePlate">
            <a:avLst>
              <a:gd name="adj" fmla="val 50000"/>
            </a:avLst>
          </a:prstGeom>
          <a:solidFill>
            <a:srgbClr val="83DFE1">
              <a:alpha val="40000"/>
            </a:srgbClr>
          </a:solidFill>
          <a:ln>
            <a:noFill/>
          </a:ln>
          <a:effectLst>
            <a:outerShdw blurRad="50800" dist="38100" dir="5400000" algn="t" rotWithShape="0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18256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2" name="Google Shape;112;p16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3" name="Google Shape;113;p16"/>
          <p:cNvSpPr txBox="1">
            <a:spLocks noGrp="1"/>
          </p:cNvSpPr>
          <p:nvPr>
            <p:ph type="body" idx="2"/>
          </p:nvPr>
        </p:nvSpPr>
        <p:spPr>
          <a:xfrm>
            <a:off x="6017342" y="1864920"/>
            <a:ext cx="5456048" cy="29934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Calibri"/>
              <a:buAutoNum type="arabicPeriod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4" name="Google Shape;114;p16"/>
          <p:cNvSpPr txBox="1">
            <a:spLocks noGrp="1"/>
          </p:cNvSpPr>
          <p:nvPr>
            <p:ph type="body" idx="3"/>
          </p:nvPr>
        </p:nvSpPr>
        <p:spPr>
          <a:xfrm>
            <a:off x="1589088" y="2058988"/>
            <a:ext cx="3343130" cy="665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5" name="Google Shape;115;p16"/>
          <p:cNvSpPr txBox="1">
            <a:spLocks noGrp="1"/>
          </p:cNvSpPr>
          <p:nvPr>
            <p:ph type="body" idx="4"/>
          </p:nvPr>
        </p:nvSpPr>
        <p:spPr>
          <a:xfrm>
            <a:off x="1589088" y="3643610"/>
            <a:ext cx="3343130" cy="665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6" name="Google Shape;116;p16"/>
          <p:cNvSpPr txBox="1">
            <a:spLocks noGrp="1"/>
          </p:cNvSpPr>
          <p:nvPr>
            <p:ph type="body" idx="5"/>
          </p:nvPr>
        </p:nvSpPr>
        <p:spPr>
          <a:xfrm>
            <a:off x="1589088" y="5223937"/>
            <a:ext cx="3343130" cy="665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82">
          <p15:clr>
            <a:srgbClr val="FBAE40"/>
          </p15:clr>
        </p15:guide>
        <p15:guide id="2" orient="horz" pos="686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списка">
  <p:cSld name="Два списка">
    <p:bg>
      <p:bgPr>
        <a:solidFill>
          <a:srgbClr val="FEFEFE"/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17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525" y="-2802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7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0" name="Google Shape;120;p17"/>
          <p:cNvSpPr txBox="1">
            <a:spLocks noGrp="1"/>
          </p:cNvSpPr>
          <p:nvPr>
            <p:ph type="body" idx="2"/>
          </p:nvPr>
        </p:nvSpPr>
        <p:spPr>
          <a:xfrm>
            <a:off x="719666" y="1911102"/>
            <a:ext cx="4988407" cy="4360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1" name="Google Shape;121;p17"/>
          <p:cNvSpPr txBox="1">
            <a:spLocks noGrp="1"/>
          </p:cNvSpPr>
          <p:nvPr>
            <p:ph type="body" idx="3"/>
          </p:nvPr>
        </p:nvSpPr>
        <p:spPr>
          <a:xfrm>
            <a:off x="6460595" y="1911102"/>
            <a:ext cx="4988407" cy="4360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82">
          <p15:clr>
            <a:srgbClr val="FBAE40"/>
          </p15:clr>
        </p15:guide>
        <p15:guide id="2" orient="horz" pos="686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крывающий и контакты">
  <p:cSld name="Закрывающий и контакты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8"/>
          <p:cNvSpPr/>
          <p:nvPr/>
        </p:nvSpPr>
        <p:spPr>
          <a:xfrm>
            <a:off x="-1" y="4656359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18"/>
          <p:cNvSpPr/>
          <p:nvPr/>
        </p:nvSpPr>
        <p:spPr>
          <a:xfrm>
            <a:off x="0" y="3425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18"/>
          <p:cNvSpPr/>
          <p:nvPr/>
        </p:nvSpPr>
        <p:spPr>
          <a:xfrm>
            <a:off x="3453176" y="5102164"/>
            <a:ext cx="1390823" cy="1391505"/>
          </a:xfrm>
          <a:prstGeom prst="ellipse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8"/>
              <a:buFont typeface="Times New Roman"/>
              <a:buNone/>
            </a:pPr>
            <a:endParaRPr sz="1758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27" name="Google Shape;127;p18"/>
          <p:cNvSpPr txBox="1">
            <a:spLocks noGrp="1"/>
          </p:cNvSpPr>
          <p:nvPr>
            <p:ph type="body" idx="1"/>
          </p:nvPr>
        </p:nvSpPr>
        <p:spPr>
          <a:xfrm>
            <a:off x="0" y="2941319"/>
            <a:ext cx="12191279" cy="636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16"/>
              <a:buFont typeface="Arial"/>
              <a:buNone/>
              <a:defRPr sz="3516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8" name="Google Shape;128;p18"/>
          <p:cNvSpPr>
            <a:spLocks noGrp="1"/>
          </p:cNvSpPr>
          <p:nvPr>
            <p:ph type="pic" idx="2"/>
          </p:nvPr>
        </p:nvSpPr>
        <p:spPr>
          <a:xfrm>
            <a:off x="3480883" y="5120636"/>
            <a:ext cx="1300002" cy="1373033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9" name="Google Shape;129;p18"/>
          <p:cNvSpPr txBox="1">
            <a:spLocks noGrp="1"/>
          </p:cNvSpPr>
          <p:nvPr>
            <p:ph type="body" idx="3"/>
          </p:nvPr>
        </p:nvSpPr>
        <p:spPr>
          <a:xfrm>
            <a:off x="5221032" y="5034486"/>
            <a:ext cx="6555332" cy="522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  <a:defRPr sz="3164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0" name="Google Shape;130;p18"/>
          <p:cNvSpPr txBox="1">
            <a:spLocks noGrp="1"/>
          </p:cNvSpPr>
          <p:nvPr>
            <p:ph type="body" idx="4"/>
          </p:nvPr>
        </p:nvSpPr>
        <p:spPr>
          <a:xfrm>
            <a:off x="5221032" y="5590125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1" name="Google Shape;131;p18"/>
          <p:cNvSpPr txBox="1">
            <a:spLocks noGrp="1"/>
          </p:cNvSpPr>
          <p:nvPr>
            <p:ph type="body" idx="5"/>
          </p:nvPr>
        </p:nvSpPr>
        <p:spPr>
          <a:xfrm>
            <a:off x="5221032" y="5935296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2" name="Google Shape;132;p18"/>
          <p:cNvSpPr txBox="1">
            <a:spLocks noGrp="1"/>
          </p:cNvSpPr>
          <p:nvPr>
            <p:ph type="body" idx="6"/>
          </p:nvPr>
        </p:nvSpPr>
        <p:spPr>
          <a:xfrm>
            <a:off x="5221032" y="6269802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_Заголовок и подзаголовок">
  <p:cSld name="10_Заголовок и подзаголовок">
    <p:bg>
      <p:bgPr>
        <a:solidFill>
          <a:srgbClr val="FEFEFE"/>
        </a:solid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25276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9"/>
          <p:cNvSpPr/>
          <p:nvPr/>
        </p:nvSpPr>
        <p:spPr>
          <a:xfrm>
            <a:off x="-1" y="4627784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6" name="Google Shape;136;p19" descr="Пользователь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6957" y="5716005"/>
            <a:ext cx="362003" cy="3620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9" descr="Пользователь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6957" y="6238478"/>
            <a:ext cx="362003" cy="362003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9"/>
          <p:cNvSpPr/>
          <p:nvPr/>
        </p:nvSpPr>
        <p:spPr>
          <a:xfrm>
            <a:off x="0" y="-15336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9" name="Google Shape;139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96663" y="411079"/>
            <a:ext cx="2198673" cy="971801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19"/>
          <p:cNvSpPr txBox="1">
            <a:spLocks noGrp="1"/>
          </p:cNvSpPr>
          <p:nvPr>
            <p:ph type="body" idx="1"/>
          </p:nvPr>
        </p:nvSpPr>
        <p:spPr>
          <a:xfrm>
            <a:off x="0" y="2446645"/>
            <a:ext cx="12191999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1" name="Google Shape;141;p19"/>
          <p:cNvSpPr txBox="1">
            <a:spLocks noGrp="1"/>
          </p:cNvSpPr>
          <p:nvPr>
            <p:ph type="body" idx="2"/>
          </p:nvPr>
        </p:nvSpPr>
        <p:spPr>
          <a:xfrm>
            <a:off x="1" y="3458347"/>
            <a:ext cx="12191999" cy="520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FFFFFF"/>
              </a:buClr>
              <a:buSzPts val="2109"/>
              <a:buNone/>
              <a:defRPr sz="2109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2" name="Google Shape;142;p19"/>
          <p:cNvSpPr txBox="1">
            <a:spLocks noGrp="1"/>
          </p:cNvSpPr>
          <p:nvPr>
            <p:ph type="body" idx="3"/>
          </p:nvPr>
        </p:nvSpPr>
        <p:spPr>
          <a:xfrm>
            <a:off x="662840" y="5738030"/>
            <a:ext cx="8685876" cy="3620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3" name="Google Shape;143;p19"/>
          <p:cNvSpPr txBox="1">
            <a:spLocks noGrp="1"/>
          </p:cNvSpPr>
          <p:nvPr>
            <p:ph type="body" idx="4"/>
          </p:nvPr>
        </p:nvSpPr>
        <p:spPr>
          <a:xfrm>
            <a:off x="653725" y="6261600"/>
            <a:ext cx="8685876" cy="3620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 два блока">
  <p:cSld name="Список подтем">
    <p:bg>
      <p:bgPr>
        <a:solidFill>
          <a:srgbClr val="FEFEFE"/>
        </a:solid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554" y="-13389"/>
            <a:ext cx="12215439" cy="68712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0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25" y="-2802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0"/>
          <p:cNvSpPr/>
          <p:nvPr/>
        </p:nvSpPr>
        <p:spPr>
          <a:xfrm>
            <a:off x="3117554" y="1516010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8" name="Google Shape;148;p20"/>
          <p:cNvSpPr/>
          <p:nvPr/>
        </p:nvSpPr>
        <p:spPr>
          <a:xfrm>
            <a:off x="3117554" y="2489361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9" name="Google Shape;149;p20"/>
          <p:cNvSpPr/>
          <p:nvPr/>
        </p:nvSpPr>
        <p:spPr>
          <a:xfrm>
            <a:off x="3117554" y="3462712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" name="Google Shape;150;p20"/>
          <p:cNvSpPr/>
          <p:nvPr/>
        </p:nvSpPr>
        <p:spPr>
          <a:xfrm>
            <a:off x="3117554" y="4436063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1" name="Google Shape;151;p20"/>
          <p:cNvSpPr/>
          <p:nvPr/>
        </p:nvSpPr>
        <p:spPr>
          <a:xfrm>
            <a:off x="3117554" y="5409413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2" name="Google Shape;152;p20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3" name="Google Shape;153;p20"/>
          <p:cNvSpPr txBox="1">
            <a:spLocks noGrp="1"/>
          </p:cNvSpPr>
          <p:nvPr>
            <p:ph type="body" idx="2"/>
          </p:nvPr>
        </p:nvSpPr>
        <p:spPr>
          <a:xfrm>
            <a:off x="3722687" y="1579563"/>
            <a:ext cx="5292003" cy="715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4" name="Google Shape;154;p20"/>
          <p:cNvSpPr txBox="1">
            <a:spLocks noGrp="1"/>
          </p:cNvSpPr>
          <p:nvPr>
            <p:ph type="body" idx="3"/>
          </p:nvPr>
        </p:nvSpPr>
        <p:spPr>
          <a:xfrm>
            <a:off x="3722687" y="2564725"/>
            <a:ext cx="5292003" cy="715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5" name="Google Shape;155;p20"/>
          <p:cNvSpPr txBox="1">
            <a:spLocks noGrp="1"/>
          </p:cNvSpPr>
          <p:nvPr>
            <p:ph type="body" idx="4"/>
          </p:nvPr>
        </p:nvSpPr>
        <p:spPr>
          <a:xfrm>
            <a:off x="3215067" y="1527871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6" name="Google Shape;156;p20"/>
          <p:cNvSpPr txBox="1">
            <a:spLocks noGrp="1"/>
          </p:cNvSpPr>
          <p:nvPr>
            <p:ph type="body" idx="5"/>
          </p:nvPr>
        </p:nvSpPr>
        <p:spPr>
          <a:xfrm>
            <a:off x="3207074" y="2514641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7" name="Google Shape;157;p20"/>
          <p:cNvSpPr txBox="1">
            <a:spLocks noGrp="1"/>
          </p:cNvSpPr>
          <p:nvPr>
            <p:ph type="body" idx="6"/>
          </p:nvPr>
        </p:nvSpPr>
        <p:spPr>
          <a:xfrm>
            <a:off x="3215960" y="3415230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8" name="Google Shape;158;p20"/>
          <p:cNvSpPr txBox="1">
            <a:spLocks noGrp="1"/>
          </p:cNvSpPr>
          <p:nvPr>
            <p:ph type="body" idx="7"/>
          </p:nvPr>
        </p:nvSpPr>
        <p:spPr>
          <a:xfrm>
            <a:off x="3215067" y="4399832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9" name="Google Shape;159;p20"/>
          <p:cNvSpPr txBox="1">
            <a:spLocks noGrp="1"/>
          </p:cNvSpPr>
          <p:nvPr>
            <p:ph type="body" idx="8"/>
          </p:nvPr>
        </p:nvSpPr>
        <p:spPr>
          <a:xfrm>
            <a:off x="3215067" y="5384355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контакты">
  <p:cSld name="Заголовок и контакты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3"/>
          <p:cNvSpPr/>
          <p:nvPr/>
        </p:nvSpPr>
        <p:spPr>
          <a:xfrm>
            <a:off x="-1" y="4656359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3"/>
          <p:cNvSpPr/>
          <p:nvPr/>
        </p:nvSpPr>
        <p:spPr>
          <a:xfrm>
            <a:off x="0" y="3425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3"/>
          <p:cNvSpPr/>
          <p:nvPr/>
        </p:nvSpPr>
        <p:spPr>
          <a:xfrm>
            <a:off x="3453176" y="5102164"/>
            <a:ext cx="1390823" cy="1391505"/>
          </a:xfrm>
          <a:prstGeom prst="ellipse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8"/>
              <a:buFont typeface="Times New Roman"/>
              <a:buNone/>
            </a:pPr>
            <a:endParaRPr sz="1758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1" name="Google Shape;21;p3"/>
          <p:cNvSpPr txBox="1">
            <a:spLocks noGrp="1"/>
          </p:cNvSpPr>
          <p:nvPr>
            <p:ph type="body" idx="1"/>
          </p:nvPr>
        </p:nvSpPr>
        <p:spPr>
          <a:xfrm>
            <a:off x="0" y="2941319"/>
            <a:ext cx="12191279" cy="636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16"/>
              <a:buFont typeface="Arial"/>
              <a:buNone/>
              <a:defRPr sz="3516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>
            <a:spLocks noGrp="1"/>
          </p:cNvSpPr>
          <p:nvPr>
            <p:ph type="pic" idx="2"/>
          </p:nvPr>
        </p:nvSpPr>
        <p:spPr>
          <a:xfrm>
            <a:off x="3480883" y="5120636"/>
            <a:ext cx="1300002" cy="1373033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body" idx="3"/>
          </p:nvPr>
        </p:nvSpPr>
        <p:spPr>
          <a:xfrm>
            <a:off x="5221032" y="5034486"/>
            <a:ext cx="6555332" cy="522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  <a:defRPr sz="3164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body" idx="4"/>
          </p:nvPr>
        </p:nvSpPr>
        <p:spPr>
          <a:xfrm>
            <a:off x="5221032" y="5590125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body" idx="5"/>
          </p:nvPr>
        </p:nvSpPr>
        <p:spPr>
          <a:xfrm>
            <a:off x="5221032" y="5935296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body" idx="6"/>
          </p:nvPr>
        </p:nvSpPr>
        <p:spPr>
          <a:xfrm>
            <a:off x="5221032" y="6269802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Карта курса">
  <p:cSld name="Карта курса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venir"/>
              <a:buNone/>
              <a:defRPr sz="45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body" idx="2"/>
          </p:nvPr>
        </p:nvSpPr>
        <p:spPr>
          <a:xfrm>
            <a:off x="743998" y="2241317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body" idx="3"/>
          </p:nvPr>
        </p:nvSpPr>
        <p:spPr>
          <a:xfrm>
            <a:off x="1455442" y="2215852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body" idx="4"/>
          </p:nvPr>
        </p:nvSpPr>
        <p:spPr>
          <a:xfrm>
            <a:off x="1307756" y="4631231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body" idx="5"/>
          </p:nvPr>
        </p:nvSpPr>
        <p:spPr>
          <a:xfrm>
            <a:off x="2047094" y="4618499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body" idx="6"/>
          </p:nvPr>
        </p:nvSpPr>
        <p:spPr>
          <a:xfrm>
            <a:off x="4831431" y="3282779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body" idx="7"/>
          </p:nvPr>
        </p:nvSpPr>
        <p:spPr>
          <a:xfrm>
            <a:off x="5570769" y="3270047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body" idx="8"/>
          </p:nvPr>
        </p:nvSpPr>
        <p:spPr>
          <a:xfrm>
            <a:off x="6922470" y="5303950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body" idx="9"/>
          </p:nvPr>
        </p:nvSpPr>
        <p:spPr>
          <a:xfrm>
            <a:off x="7661808" y="5291218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" name="Google Shape;38;p4"/>
          <p:cNvSpPr txBox="1">
            <a:spLocks noGrp="1"/>
          </p:cNvSpPr>
          <p:nvPr>
            <p:ph type="body" idx="13"/>
          </p:nvPr>
        </p:nvSpPr>
        <p:spPr>
          <a:xfrm>
            <a:off x="7474858" y="1545999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" name="Google Shape;39;p4"/>
          <p:cNvSpPr txBox="1">
            <a:spLocks noGrp="1"/>
          </p:cNvSpPr>
          <p:nvPr>
            <p:ph type="body" idx="14"/>
          </p:nvPr>
        </p:nvSpPr>
        <p:spPr>
          <a:xfrm>
            <a:off x="8214196" y="1533267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4"/>
          <p:cNvSpPr/>
          <p:nvPr/>
        </p:nvSpPr>
        <p:spPr>
          <a:xfrm rot="-10128133">
            <a:off x="1013862" y="2547913"/>
            <a:ext cx="2029719" cy="1978047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4"/>
          <p:cNvSpPr/>
          <p:nvPr/>
        </p:nvSpPr>
        <p:spPr>
          <a:xfrm rot="6566080">
            <a:off x="4678081" y="2862401"/>
            <a:ext cx="2306337" cy="2394730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4"/>
          <p:cNvSpPr/>
          <p:nvPr/>
        </p:nvSpPr>
        <p:spPr>
          <a:xfrm rot="-739297">
            <a:off x="7925859" y="3873550"/>
            <a:ext cx="2306337" cy="3163242"/>
          </a:xfrm>
          <a:prstGeom prst="arc">
            <a:avLst>
              <a:gd name="adj1" fmla="val 16712281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4"/>
          <p:cNvSpPr/>
          <p:nvPr/>
        </p:nvSpPr>
        <p:spPr>
          <a:xfrm rot="5400000">
            <a:off x="10588176" y="4714044"/>
            <a:ext cx="1002080" cy="1092133"/>
          </a:xfrm>
          <a:prstGeom prst="arc">
            <a:avLst>
              <a:gd name="adj1" fmla="val 16712281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44;p4"/>
          <p:cNvSpPr/>
          <p:nvPr/>
        </p:nvSpPr>
        <p:spPr>
          <a:xfrm>
            <a:off x="9222388" y="4453625"/>
            <a:ext cx="2407942" cy="1705329"/>
          </a:xfrm>
          <a:prstGeom prst="arc">
            <a:avLst>
              <a:gd name="adj1" fmla="val 16712281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45;p4"/>
          <p:cNvSpPr/>
          <p:nvPr/>
        </p:nvSpPr>
        <p:spPr>
          <a:xfrm rot="9970954">
            <a:off x="9787705" y="2709391"/>
            <a:ext cx="1302202" cy="1756152"/>
          </a:xfrm>
          <a:prstGeom prst="arc">
            <a:avLst>
              <a:gd name="adj1" fmla="val 16712281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4"/>
          <p:cNvSpPr/>
          <p:nvPr/>
        </p:nvSpPr>
        <p:spPr>
          <a:xfrm rot="-6614669">
            <a:off x="9664026" y="3100179"/>
            <a:ext cx="1242877" cy="1009553"/>
          </a:xfrm>
          <a:prstGeom prst="arc">
            <a:avLst>
              <a:gd name="adj1" fmla="val 16712281"/>
              <a:gd name="adj2" fmla="val 54527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4"/>
          <p:cNvSpPr/>
          <p:nvPr/>
        </p:nvSpPr>
        <p:spPr>
          <a:xfrm rot="4766345">
            <a:off x="9630276" y="1761100"/>
            <a:ext cx="794009" cy="1697545"/>
          </a:xfrm>
          <a:prstGeom prst="arc">
            <a:avLst>
              <a:gd name="adj1" fmla="val 16712281"/>
              <a:gd name="adj2" fmla="val 54527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Маршрут вебинара">
  <p:cSld name="Маршрут вебинара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5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5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5"/>
          <p:cNvSpPr/>
          <p:nvPr/>
        </p:nvSpPr>
        <p:spPr>
          <a:xfrm>
            <a:off x="2904836" y="1474029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2" name="Google Shape;52;p5"/>
          <p:cNvSpPr/>
          <p:nvPr/>
        </p:nvSpPr>
        <p:spPr>
          <a:xfrm>
            <a:off x="2904834" y="5724238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3" name="Google Shape;53;p5"/>
          <p:cNvSpPr/>
          <p:nvPr/>
        </p:nvSpPr>
        <p:spPr>
          <a:xfrm>
            <a:off x="2904835" y="2890766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4" name="Google Shape;54;p5"/>
          <p:cNvSpPr/>
          <p:nvPr/>
        </p:nvSpPr>
        <p:spPr>
          <a:xfrm>
            <a:off x="2904835" y="4307503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5" name="Google Shape;55;p5"/>
          <p:cNvSpPr/>
          <p:nvPr/>
        </p:nvSpPr>
        <p:spPr>
          <a:xfrm>
            <a:off x="5762332" y="2369703"/>
            <a:ext cx="667329" cy="484371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83DFE1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6" name="Google Shape;56;p5"/>
          <p:cNvSpPr/>
          <p:nvPr/>
        </p:nvSpPr>
        <p:spPr>
          <a:xfrm>
            <a:off x="5762331" y="3786440"/>
            <a:ext cx="667329" cy="484371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83DFE1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7" name="Google Shape;57;p5"/>
          <p:cNvSpPr/>
          <p:nvPr/>
        </p:nvSpPr>
        <p:spPr>
          <a:xfrm>
            <a:off x="5762331" y="5203177"/>
            <a:ext cx="667329" cy="484371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83DFE1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8" name="Google Shape;58;p5"/>
          <p:cNvSpPr txBox="1">
            <a:spLocks noGrp="1"/>
          </p:cNvSpPr>
          <p:nvPr>
            <p:ph type="body" idx="2"/>
          </p:nvPr>
        </p:nvSpPr>
        <p:spPr>
          <a:xfrm>
            <a:off x="3043526" y="1588655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9" name="Google Shape;59;p5"/>
          <p:cNvSpPr txBox="1">
            <a:spLocks noGrp="1"/>
          </p:cNvSpPr>
          <p:nvPr>
            <p:ph type="body" idx="3"/>
          </p:nvPr>
        </p:nvSpPr>
        <p:spPr>
          <a:xfrm>
            <a:off x="3043526" y="3015457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" name="Google Shape;60;p5"/>
          <p:cNvSpPr txBox="1">
            <a:spLocks noGrp="1"/>
          </p:cNvSpPr>
          <p:nvPr>
            <p:ph type="body" idx="4"/>
          </p:nvPr>
        </p:nvSpPr>
        <p:spPr>
          <a:xfrm>
            <a:off x="3043526" y="4437385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" name="Google Shape;61;p5"/>
          <p:cNvSpPr txBox="1">
            <a:spLocks noGrp="1"/>
          </p:cNvSpPr>
          <p:nvPr>
            <p:ph type="body" idx="5"/>
          </p:nvPr>
        </p:nvSpPr>
        <p:spPr>
          <a:xfrm>
            <a:off x="3043526" y="5848929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">
  <p:cSld name="Титульный слайд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6"/>
          <p:cNvSpPr/>
          <p:nvPr/>
        </p:nvSpPr>
        <p:spPr>
          <a:xfrm>
            <a:off x="0" y="-15336"/>
            <a:ext cx="12192000" cy="18810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5" name="Google Shape;65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96663" y="411079"/>
            <a:ext cx="2198673" cy="971801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6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6"/>
          <p:cNvSpPr txBox="1">
            <a:spLocks noGrp="1"/>
          </p:cNvSpPr>
          <p:nvPr>
            <p:ph type="body" idx="1"/>
          </p:nvPr>
        </p:nvSpPr>
        <p:spPr>
          <a:xfrm>
            <a:off x="-2" y="2411267"/>
            <a:ext cx="12192000" cy="1810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">
  <p:cSld name="Разделительный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7"/>
          <p:cNvSpPr/>
          <p:nvPr/>
        </p:nvSpPr>
        <p:spPr>
          <a:xfrm>
            <a:off x="0" y="0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7"/>
          <p:cNvSpPr txBox="1">
            <a:spLocks noGrp="1"/>
          </p:cNvSpPr>
          <p:nvPr>
            <p:ph type="body" idx="1"/>
          </p:nvPr>
        </p:nvSpPr>
        <p:spPr>
          <a:xfrm>
            <a:off x="5099050" y="1675606"/>
            <a:ext cx="1993900" cy="4217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0"/>
              <a:buNone/>
              <a:defRPr sz="25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7"/>
          <p:cNvSpPr txBox="1">
            <a:spLocks noGrp="1"/>
          </p:cNvSpPr>
          <p:nvPr>
            <p:ph type="body" idx="2"/>
          </p:nvPr>
        </p:nvSpPr>
        <p:spPr>
          <a:xfrm>
            <a:off x="0" y="3073400"/>
            <a:ext cx="12192000" cy="7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5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кст и картинка">
  <p:cSld name="Текст и картинка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8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8"/>
          <p:cNvSpPr>
            <a:spLocks noGrp="1"/>
          </p:cNvSpPr>
          <p:nvPr>
            <p:ph type="pic" idx="2"/>
          </p:nvPr>
        </p:nvSpPr>
        <p:spPr>
          <a:xfrm>
            <a:off x="6961188" y="1808163"/>
            <a:ext cx="4375150" cy="4441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Google Shape;77;p8"/>
          <p:cNvSpPr txBox="1">
            <a:spLocks noGrp="1"/>
          </p:cNvSpPr>
          <p:nvPr>
            <p:ph type="body" idx="1"/>
          </p:nvPr>
        </p:nvSpPr>
        <p:spPr>
          <a:xfrm>
            <a:off x="719667" y="1808479"/>
            <a:ext cx="5040000" cy="45313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385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1500"/>
              <a:buFont typeface="Noto Sans Symbols"/>
              <a:buChar char="▪"/>
              <a:defRPr sz="1500"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8"/>
          <p:cNvSpPr txBox="1">
            <a:spLocks noGrp="1"/>
          </p:cNvSpPr>
          <p:nvPr>
            <p:ph type="body" idx="3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1">
  <p:cSld name="Code 1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9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9"/>
          <p:cNvSpPr txBox="1">
            <a:spLocks noGrp="1"/>
          </p:cNvSpPr>
          <p:nvPr>
            <p:ph type="body" idx="1"/>
          </p:nvPr>
        </p:nvSpPr>
        <p:spPr>
          <a:xfrm>
            <a:off x="723600" y="1717040"/>
            <a:ext cx="10744800" cy="4807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30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9"/>
          <p:cNvSpPr txBox="1">
            <a:spLocks noGrp="1"/>
          </p:cNvSpPr>
          <p:nvPr>
            <p:ph type="body" idx="2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2">
  <p:cSld name="Code 2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0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0"/>
          <p:cNvSpPr txBox="1">
            <a:spLocks noGrp="1"/>
          </p:cNvSpPr>
          <p:nvPr>
            <p:ph type="body" idx="1"/>
          </p:nvPr>
        </p:nvSpPr>
        <p:spPr>
          <a:xfrm>
            <a:off x="723599" y="1605280"/>
            <a:ext cx="6960000" cy="4919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30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6" name="Google Shape;86;p10"/>
          <p:cNvSpPr txBox="1">
            <a:spLocks noGrp="1"/>
          </p:cNvSpPr>
          <p:nvPr>
            <p:ph type="body" idx="2"/>
          </p:nvPr>
        </p:nvSpPr>
        <p:spPr>
          <a:xfrm>
            <a:off x="8032376" y="1605280"/>
            <a:ext cx="3439957" cy="4919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1700"/>
              <a:buFont typeface="Noto Sans Symbols"/>
              <a:buNone/>
              <a:defRPr sz="1700"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7" name="Google Shape;87;p10"/>
          <p:cNvSpPr txBox="1">
            <a:spLocks noGrp="1"/>
          </p:cNvSpPr>
          <p:nvPr>
            <p:ph type="body" idx="3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49" y="365001"/>
            <a:ext cx="10515502" cy="1326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94"/>
              <a:buFont typeface="Calibri"/>
              <a:buNone/>
              <a:defRPr sz="309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49" y="1826122"/>
            <a:ext cx="10515502" cy="4350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3631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3572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88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0899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0899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49" y="6356821"/>
            <a:ext cx="2743563" cy="365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328" y="6356821"/>
            <a:ext cx="4115344" cy="365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188" y="6356821"/>
            <a:ext cx="2743563" cy="365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1"/>
          <p:cNvSpPr/>
          <p:nvPr/>
        </p:nvSpPr>
        <p:spPr>
          <a:xfrm>
            <a:off x="0" y="0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7" name="Google Shape;167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96663" y="1941019"/>
            <a:ext cx="2198673" cy="971801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1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21"/>
          <p:cNvSpPr/>
          <p:nvPr/>
        </p:nvSpPr>
        <p:spPr>
          <a:xfrm>
            <a:off x="54557" y="2669970"/>
            <a:ext cx="12082887" cy="1296154"/>
          </a:xfrm>
          <a:prstGeom prst="roundRect">
            <a:avLst>
              <a:gd name="adj" fmla="val 60"/>
            </a:avLst>
          </a:prstGeom>
          <a:noFill/>
          <a:ln>
            <a:noFill/>
          </a:ln>
        </p:spPr>
        <p:txBody>
          <a:bodyPr spcFirstLastPara="1" wrap="square" lIns="44975" tIns="22475" rIns="44975" bIns="224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Онлайн-образование</a:t>
            </a:r>
            <a:endParaRPr sz="5500" b="1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0" name="Google Shape;170;p21"/>
          <p:cNvSpPr/>
          <p:nvPr/>
        </p:nvSpPr>
        <p:spPr>
          <a:xfrm>
            <a:off x="152400" y="152400"/>
            <a:ext cx="12192000" cy="185940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3" name="Google Shape;333;p36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510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36"/>
          <p:cNvSpPr txBox="1"/>
          <p:nvPr/>
        </p:nvSpPr>
        <p:spPr>
          <a:xfrm>
            <a:off x="812525" y="193450"/>
            <a:ext cx="10030800" cy="8078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500" b="1" dirty="0" smtClean="0">
                <a:solidFill>
                  <a:schemeClr val="lt1"/>
                </a:solidFill>
                <a:latin typeface="Roboto"/>
                <a:ea typeface="Roboto"/>
                <a:sym typeface="Roboto"/>
              </a:rPr>
              <a:t>Скриншоты</a:t>
            </a:r>
            <a:endParaRPr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576" y="1958109"/>
            <a:ext cx="8756139" cy="4465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657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3" name="Google Shape;333;p36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510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36"/>
          <p:cNvSpPr txBox="1"/>
          <p:nvPr/>
        </p:nvSpPr>
        <p:spPr>
          <a:xfrm>
            <a:off x="812525" y="193450"/>
            <a:ext cx="10030800" cy="8078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500" b="1" dirty="0" smtClean="0">
                <a:solidFill>
                  <a:schemeClr val="lt1"/>
                </a:solidFill>
                <a:latin typeface="Roboto"/>
                <a:ea typeface="Roboto"/>
                <a:sym typeface="Roboto"/>
              </a:rPr>
              <a:t>Скриншоты</a:t>
            </a:r>
            <a:endParaRPr dirty="0"/>
          </a:p>
        </p:txBody>
      </p:sp>
      <p:sp>
        <p:nvSpPr>
          <p:cNvPr id="4" name="TextBox 3"/>
          <p:cNvSpPr txBox="1"/>
          <p:nvPr/>
        </p:nvSpPr>
        <p:spPr>
          <a:xfrm>
            <a:off x="360218" y="1514764"/>
            <a:ext cx="39645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/</a:t>
            </a:r>
            <a:r>
              <a:rPr lang="en-US" dirty="0" err="1"/>
              <a:t>etc</a:t>
            </a:r>
            <a:r>
              <a:rPr lang="en-US" dirty="0"/>
              <a:t>/</a:t>
            </a:r>
            <a:r>
              <a:rPr lang="en-US" dirty="0" err="1"/>
              <a:t>systemd</a:t>
            </a:r>
            <a:r>
              <a:rPr lang="en-US" dirty="0"/>
              <a:t>/system/</a:t>
            </a:r>
            <a:r>
              <a:rPr lang="en-US" dirty="0" err="1"/>
              <a:t>postgres_exporter.service</a:t>
            </a:r>
            <a:r>
              <a:rPr lang="en-US" dirty="0"/>
              <a:t>:</a:t>
            </a:r>
            <a:endParaRPr lang="ru-RU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790" y="1959613"/>
            <a:ext cx="5143946" cy="260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0743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3" name="Google Shape;333;p36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510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36"/>
          <p:cNvSpPr txBox="1"/>
          <p:nvPr/>
        </p:nvSpPr>
        <p:spPr>
          <a:xfrm>
            <a:off x="812525" y="193450"/>
            <a:ext cx="10030800" cy="8078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500" b="1" dirty="0" smtClean="0">
                <a:solidFill>
                  <a:schemeClr val="lt1"/>
                </a:solidFill>
                <a:latin typeface="Roboto"/>
                <a:ea typeface="Roboto"/>
                <a:sym typeface="Roboto"/>
              </a:rPr>
              <a:t>Скриншоты</a:t>
            </a:r>
            <a:endParaRPr dirty="0"/>
          </a:p>
        </p:txBody>
      </p:sp>
      <p:sp>
        <p:nvSpPr>
          <p:cNvPr id="4" name="TextBox 3"/>
          <p:cNvSpPr txBox="1"/>
          <p:nvPr/>
        </p:nvSpPr>
        <p:spPr>
          <a:xfrm>
            <a:off x="360218" y="1514764"/>
            <a:ext cx="54841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 Собственный </a:t>
            </a:r>
            <a:r>
              <a:rPr lang="ru-RU" dirty="0" err="1" smtClean="0"/>
              <a:t>дашборд</a:t>
            </a:r>
            <a:r>
              <a:rPr lang="ru-RU" dirty="0" smtClean="0"/>
              <a:t> на основании дополнительных метрик: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699" y="1776116"/>
            <a:ext cx="10279152" cy="4790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6877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3" name="Google Shape;333;p36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510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36"/>
          <p:cNvSpPr txBox="1"/>
          <p:nvPr/>
        </p:nvSpPr>
        <p:spPr>
          <a:xfrm>
            <a:off x="812525" y="193450"/>
            <a:ext cx="10030800" cy="8078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500" b="1" dirty="0" smtClean="0">
                <a:solidFill>
                  <a:schemeClr val="lt1"/>
                </a:solidFill>
                <a:latin typeface="Roboto"/>
                <a:ea typeface="Roboto"/>
                <a:sym typeface="Roboto"/>
              </a:rPr>
              <a:t>Скриншоты</a:t>
            </a:r>
            <a:endParaRPr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100" y="1273866"/>
            <a:ext cx="6919560" cy="531160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4660" y="1273866"/>
            <a:ext cx="4851374" cy="1826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7515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3" name="Google Shape;333;p36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510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36"/>
          <p:cNvSpPr txBox="1"/>
          <p:nvPr/>
        </p:nvSpPr>
        <p:spPr>
          <a:xfrm>
            <a:off x="812525" y="193450"/>
            <a:ext cx="10030800" cy="8078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500" b="1" dirty="0" smtClean="0">
                <a:solidFill>
                  <a:schemeClr val="lt1"/>
                </a:solidFill>
                <a:latin typeface="Roboto"/>
                <a:ea typeface="Roboto"/>
                <a:sym typeface="Roboto"/>
              </a:rPr>
              <a:t>Скриншоты</a:t>
            </a:r>
            <a:endParaRPr dirty="0"/>
          </a:p>
        </p:txBody>
      </p:sp>
      <p:sp>
        <p:nvSpPr>
          <p:cNvPr id="4" name="TextBox 3"/>
          <p:cNvSpPr txBox="1"/>
          <p:nvPr/>
        </p:nvSpPr>
        <p:spPr>
          <a:xfrm>
            <a:off x="360218" y="1514764"/>
            <a:ext cx="19992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 Типовые </a:t>
            </a:r>
            <a:r>
              <a:rPr lang="ru-RU" dirty="0" err="1" smtClean="0"/>
              <a:t>дашборды</a:t>
            </a:r>
            <a:r>
              <a:rPr lang="ru-RU" dirty="0" smtClean="0"/>
              <a:t>:</a:t>
            </a:r>
            <a:endParaRPr lang="ru-RU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001" y="1822541"/>
            <a:ext cx="10941766" cy="4534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0385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3" name="Google Shape;333;p36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510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36"/>
          <p:cNvSpPr txBox="1"/>
          <p:nvPr/>
        </p:nvSpPr>
        <p:spPr>
          <a:xfrm>
            <a:off x="812525" y="193450"/>
            <a:ext cx="10030800" cy="8078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500" b="1" dirty="0" smtClean="0">
                <a:solidFill>
                  <a:schemeClr val="lt1"/>
                </a:solidFill>
                <a:latin typeface="Roboto"/>
                <a:ea typeface="Roboto"/>
                <a:sym typeface="Roboto"/>
              </a:rPr>
              <a:t>Скриншоты</a:t>
            </a:r>
            <a:endParaRPr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100" y="1277130"/>
            <a:ext cx="11493754" cy="5118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8370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3" name="Google Shape;333;p36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510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36"/>
          <p:cNvSpPr txBox="1"/>
          <p:nvPr/>
        </p:nvSpPr>
        <p:spPr>
          <a:xfrm>
            <a:off x="812525" y="193450"/>
            <a:ext cx="10030800" cy="8078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500" b="1" dirty="0" smtClean="0">
                <a:solidFill>
                  <a:schemeClr val="lt1"/>
                </a:solidFill>
                <a:latin typeface="Roboto"/>
                <a:ea typeface="Roboto"/>
                <a:sym typeface="Roboto"/>
              </a:rPr>
              <a:t>Скриншоты</a:t>
            </a:r>
            <a:endParaRPr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100" y="1323772"/>
            <a:ext cx="12046900" cy="4088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5160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3" name="Google Shape;333;p36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510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36"/>
          <p:cNvSpPr txBox="1"/>
          <p:nvPr/>
        </p:nvSpPr>
        <p:spPr>
          <a:xfrm>
            <a:off x="812525" y="193450"/>
            <a:ext cx="10030800" cy="8078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500" b="1" dirty="0" smtClean="0">
                <a:solidFill>
                  <a:schemeClr val="lt1"/>
                </a:solidFill>
                <a:latin typeface="Roboto"/>
                <a:ea typeface="Roboto"/>
                <a:sym typeface="Roboto"/>
              </a:rPr>
              <a:t>Скриншоты</a:t>
            </a:r>
            <a:endParaRPr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100" y="1281183"/>
            <a:ext cx="11400355" cy="542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9768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3" name="Google Shape;333;p36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510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36"/>
          <p:cNvSpPr txBox="1"/>
          <p:nvPr/>
        </p:nvSpPr>
        <p:spPr>
          <a:xfrm>
            <a:off x="812525" y="193450"/>
            <a:ext cx="10030800" cy="8078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500" b="1" dirty="0" smtClean="0">
                <a:solidFill>
                  <a:schemeClr val="lt1"/>
                </a:solidFill>
                <a:latin typeface="Roboto"/>
                <a:ea typeface="Roboto"/>
                <a:sym typeface="Roboto"/>
              </a:rPr>
              <a:t>Скриншоты</a:t>
            </a:r>
            <a:endParaRPr dirty="0"/>
          </a:p>
        </p:txBody>
      </p:sp>
      <p:sp>
        <p:nvSpPr>
          <p:cNvPr id="4" name="TextBox 3"/>
          <p:cNvSpPr txBox="1"/>
          <p:nvPr/>
        </p:nvSpPr>
        <p:spPr>
          <a:xfrm>
            <a:off x="360218" y="1514764"/>
            <a:ext cx="9733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err="1" smtClean="0"/>
              <a:t>Аллерты</a:t>
            </a:r>
            <a:r>
              <a:rPr lang="ru-RU" dirty="0" smtClean="0"/>
              <a:t>: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801" y="1959726"/>
            <a:ext cx="9160034" cy="3939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2550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4" name="Google Shape;744;p8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45" name="Google Shape;745;p84"/>
          <p:cNvSpPr/>
          <p:nvPr/>
        </p:nvSpPr>
        <p:spPr>
          <a:xfrm>
            <a:off x="0" y="0"/>
            <a:ext cx="12192000" cy="185940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6" name="Google Shape;746;p84"/>
          <p:cNvSpPr/>
          <p:nvPr/>
        </p:nvSpPr>
        <p:spPr>
          <a:xfrm>
            <a:off x="-1" y="4643120"/>
            <a:ext cx="12192000" cy="2230200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7" name="Google Shape;747;p84"/>
          <p:cNvSpPr/>
          <p:nvPr/>
        </p:nvSpPr>
        <p:spPr>
          <a:xfrm>
            <a:off x="54557" y="2603123"/>
            <a:ext cx="12082800" cy="1296300"/>
          </a:xfrm>
          <a:prstGeom prst="roundRect">
            <a:avLst>
              <a:gd name="adj" fmla="val 60"/>
            </a:avLst>
          </a:prstGeom>
          <a:noFill/>
          <a:ln>
            <a:noFill/>
          </a:ln>
        </p:spPr>
        <p:txBody>
          <a:bodyPr spcFirstLastPara="1" wrap="square" lIns="44975" tIns="22475" rIns="44975" bIns="224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Спасибо за внимание!</a:t>
            </a:r>
            <a:br>
              <a:rPr lang="en-US" sz="5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</a:b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48" name="Google Shape;748;p84"/>
          <p:cNvSpPr>
            <a:spLocks noGrp="1"/>
          </p:cNvSpPr>
          <p:nvPr>
            <p:ph type="pic" idx="2"/>
          </p:nvPr>
        </p:nvSpPr>
        <p:spPr>
          <a:xfrm>
            <a:off x="3480883" y="5120636"/>
            <a:ext cx="1299900" cy="13731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.</a:t>
            </a:r>
            <a:endParaRPr dirty="0"/>
          </a:p>
        </p:txBody>
      </p:sp>
      <p:sp>
        <p:nvSpPr>
          <p:cNvPr id="749" name="Google Shape;749;p84"/>
          <p:cNvSpPr txBox="1">
            <a:spLocks noGrp="1"/>
          </p:cNvSpPr>
          <p:nvPr>
            <p:ph type="body" idx="4294967295"/>
          </p:nvPr>
        </p:nvSpPr>
        <p:spPr>
          <a:xfrm>
            <a:off x="5221032" y="5034486"/>
            <a:ext cx="6555300" cy="52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</a:pPr>
            <a:r>
              <a:rPr lang="ru-RU" sz="3164" dirty="0" smtClean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Хабаров Алексей Юрьевич</a:t>
            </a:r>
            <a:endParaRPr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50" name="Google Shape;750;p84"/>
          <p:cNvSpPr txBox="1">
            <a:spLocks noGrp="1"/>
          </p:cNvSpPr>
          <p:nvPr>
            <p:ph type="body" idx="4294967295"/>
          </p:nvPr>
        </p:nvSpPr>
        <p:spPr>
          <a:xfrm>
            <a:off x="5221032" y="5590125"/>
            <a:ext cx="6555300" cy="3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</a:pPr>
            <a:r>
              <a:rPr lang="en-US" sz="1617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Должность</a:t>
            </a:r>
            <a:r>
              <a:rPr lang="en-US" sz="1617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: </a:t>
            </a:r>
            <a:r>
              <a:rPr lang="ru-RU" sz="1617" dirty="0" smtClean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Эксперт 1С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51" name="Google Shape;751;p84"/>
          <p:cNvSpPr txBox="1">
            <a:spLocks noGrp="1"/>
          </p:cNvSpPr>
          <p:nvPr>
            <p:ph type="body" idx="4294967295"/>
          </p:nvPr>
        </p:nvSpPr>
        <p:spPr>
          <a:xfrm>
            <a:off x="5221032" y="5935296"/>
            <a:ext cx="6555300" cy="3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</a:pPr>
            <a:r>
              <a:rPr lang="en-US" sz="1617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Компания</a:t>
            </a:r>
            <a:r>
              <a:rPr lang="en-US" sz="1617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: </a:t>
            </a:r>
            <a:r>
              <a:rPr lang="ru-RU" sz="1617" dirty="0" smtClean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ООО «Луис+»</a:t>
            </a:r>
            <a:endParaRPr sz="1617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</a:pPr>
            <a:endParaRPr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2"/>
          <p:cNvSpPr/>
          <p:nvPr/>
        </p:nvSpPr>
        <p:spPr>
          <a:xfrm>
            <a:off x="0" y="0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22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22"/>
          <p:cNvSpPr/>
          <p:nvPr/>
        </p:nvSpPr>
        <p:spPr>
          <a:xfrm>
            <a:off x="54557" y="2080550"/>
            <a:ext cx="12082887" cy="1296154"/>
          </a:xfrm>
          <a:prstGeom prst="roundRect">
            <a:avLst>
              <a:gd name="adj" fmla="val 60"/>
            </a:avLst>
          </a:prstGeom>
          <a:noFill/>
          <a:ln>
            <a:noFill/>
          </a:ln>
        </p:spPr>
        <p:txBody>
          <a:bodyPr spcFirstLastPara="1" wrap="square" lIns="44975" tIns="22475" rIns="44975" bIns="224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922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Меня хорошо видно &amp;&amp; слышно?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0" name="Google Shape;180;p22"/>
          <p:cNvSpPr txBox="1"/>
          <p:nvPr/>
        </p:nvSpPr>
        <p:spPr>
          <a:xfrm>
            <a:off x="0" y="3341553"/>
            <a:ext cx="12137444" cy="6491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9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Ставьте	       , если все хорошо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9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Напишите в чат, если есть проблемы</a:t>
            </a:r>
            <a:endParaRPr sz="2109" b="1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1" name="Google Shape;181;p22"/>
          <p:cNvSpPr/>
          <p:nvPr/>
        </p:nvSpPr>
        <p:spPr>
          <a:xfrm>
            <a:off x="5408875" y="3376700"/>
            <a:ext cx="324900" cy="280800"/>
          </a:xfrm>
          <a:prstGeom prst="roundRect">
            <a:avLst>
              <a:gd name="adj" fmla="val 16667"/>
            </a:avLst>
          </a:prstGeom>
          <a:solidFill>
            <a:schemeClr val="lt1">
              <a:alpha val="40000"/>
            </a:scheme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+</a:t>
            </a:r>
            <a:endParaRPr sz="2000" b="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3"/>
          <p:cNvSpPr txBox="1">
            <a:spLocks noGrp="1"/>
          </p:cNvSpPr>
          <p:nvPr>
            <p:ph type="body" idx="1"/>
          </p:nvPr>
        </p:nvSpPr>
        <p:spPr>
          <a:xfrm>
            <a:off x="0" y="2941319"/>
            <a:ext cx="12191279" cy="636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dirty="0" err="1">
                <a:latin typeface="Roboto"/>
                <a:ea typeface="Roboto"/>
                <a:cs typeface="Roboto"/>
                <a:sym typeface="Roboto"/>
              </a:rPr>
              <a:t>Защита</a:t>
            </a:r>
            <a:r>
              <a:rPr lang="en-US" sz="36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3600" dirty="0" err="1">
                <a:latin typeface="Roboto"/>
                <a:ea typeface="Roboto"/>
                <a:cs typeface="Roboto"/>
                <a:sym typeface="Roboto"/>
              </a:rPr>
              <a:t>проекта</a:t>
            </a:r>
            <a:endParaRPr sz="36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>
              <a:buSzPts val="3600"/>
            </a:pPr>
            <a:r>
              <a:rPr lang="en-US" sz="3600" dirty="0" err="1">
                <a:latin typeface="Roboto"/>
                <a:ea typeface="Roboto"/>
                <a:cs typeface="Roboto"/>
                <a:sym typeface="Roboto"/>
              </a:rPr>
              <a:t>Тема</a:t>
            </a:r>
            <a:r>
              <a:rPr lang="en-US" sz="3600" dirty="0">
                <a:latin typeface="Roboto"/>
                <a:ea typeface="Roboto"/>
                <a:cs typeface="Roboto"/>
                <a:sym typeface="Roboto"/>
              </a:rPr>
              <a:t>: </a:t>
            </a:r>
            <a:r>
              <a:rPr lang="ru-RU" b="0" dirty="0"/>
              <a:t>Настройка мониторинга и </a:t>
            </a:r>
            <a:r>
              <a:rPr lang="ru-RU" b="0" dirty="0" err="1"/>
              <a:t>алертинга</a:t>
            </a:r>
            <a:r>
              <a:rPr lang="ru-RU" b="0" dirty="0"/>
              <a:t> </a:t>
            </a:r>
            <a:r>
              <a:rPr lang="ru-RU" b="0" dirty="0" err="1"/>
              <a:t>высокодоступного</a:t>
            </a:r>
            <a:r>
              <a:rPr lang="ru-RU" b="0" dirty="0"/>
              <a:t> </a:t>
            </a:r>
            <a:r>
              <a:rPr lang="ru-RU" b="0" dirty="0" err="1"/>
              <a:t>PostgreSQL</a:t>
            </a:r>
            <a:r>
              <a:rPr lang="ru-RU" b="0" dirty="0"/>
              <a:t> с помощью </a:t>
            </a:r>
            <a:r>
              <a:rPr lang="ru-RU" b="0" dirty="0" err="1"/>
              <a:t>Prometheus</a:t>
            </a:r>
            <a:r>
              <a:rPr lang="ru-RU" b="0" dirty="0"/>
              <a:t> и </a:t>
            </a:r>
            <a:r>
              <a:rPr lang="ru-RU" b="0" dirty="0" err="1"/>
              <a:t>Grafana</a:t>
            </a:r>
            <a:endParaRPr sz="3600" dirty="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16"/>
              <a:buFont typeface="Arial"/>
              <a:buNone/>
            </a:pP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Google Shape;187;p23"/>
          <p:cNvSpPr>
            <a:spLocks noGrp="1"/>
          </p:cNvSpPr>
          <p:nvPr>
            <p:ph type="pic" idx="2"/>
          </p:nvPr>
        </p:nvSpPr>
        <p:spPr>
          <a:xfrm>
            <a:off x="3892099" y="5685449"/>
            <a:ext cx="888600" cy="8085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703"/>
              </a:spcBef>
              <a:spcAft>
                <a:spcPts val="0"/>
              </a:spcAft>
              <a:buNone/>
            </a:pPr>
            <a:r>
              <a:rPr lang="en-US"/>
              <a:t>.</a:t>
            </a:r>
            <a:endParaRPr/>
          </a:p>
        </p:txBody>
      </p:sp>
      <p:sp>
        <p:nvSpPr>
          <p:cNvPr id="188" name="Google Shape;188;p23"/>
          <p:cNvSpPr txBox="1">
            <a:spLocks noGrp="1"/>
          </p:cNvSpPr>
          <p:nvPr>
            <p:ph type="body" idx="3"/>
          </p:nvPr>
        </p:nvSpPr>
        <p:spPr>
          <a:xfrm>
            <a:off x="5501532" y="5067236"/>
            <a:ext cx="6555300" cy="52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</a:pP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Хабаров Алексей Юрьевич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9" name="Google Shape;189;p23"/>
          <p:cNvSpPr txBox="1">
            <a:spLocks noGrp="1"/>
          </p:cNvSpPr>
          <p:nvPr>
            <p:ph type="body" idx="4"/>
          </p:nvPr>
        </p:nvSpPr>
        <p:spPr>
          <a:xfrm>
            <a:off x="5635907" y="5590113"/>
            <a:ext cx="6555300" cy="3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</a:pPr>
            <a:r>
              <a:rPr lang="en-US" dirty="0" err="1">
                <a:latin typeface="Roboto"/>
                <a:ea typeface="Roboto"/>
                <a:cs typeface="Roboto"/>
                <a:sym typeface="Roboto"/>
              </a:rPr>
              <a:t>Должность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: 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Э</a:t>
            </a: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ксперт 1С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0" name="Google Shape;190;p23"/>
          <p:cNvSpPr txBox="1">
            <a:spLocks noGrp="1"/>
          </p:cNvSpPr>
          <p:nvPr>
            <p:ph type="body" idx="5"/>
          </p:nvPr>
        </p:nvSpPr>
        <p:spPr>
          <a:xfrm>
            <a:off x="5635907" y="6012671"/>
            <a:ext cx="6555300" cy="3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</a:pPr>
            <a:r>
              <a:rPr lang="en-US" dirty="0" err="1">
                <a:latin typeface="Roboto"/>
                <a:ea typeface="Roboto"/>
                <a:cs typeface="Roboto"/>
                <a:sym typeface="Roboto"/>
              </a:rPr>
              <a:t>Компания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: </a:t>
            </a: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ООО «Луис+»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2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4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Введение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7" name="Google Shape;197;p24"/>
          <p:cNvSpPr txBox="1"/>
          <p:nvPr/>
        </p:nvSpPr>
        <p:spPr>
          <a:xfrm flipH="1">
            <a:off x="541775" y="1634700"/>
            <a:ext cx="10618500" cy="42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00" tIns="35700" rIns="35700" bIns="35700" anchor="ctr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-US" sz="1575" b="1" dirty="0" err="1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Целью</a:t>
            </a:r>
            <a:r>
              <a:rPr lang="en-US" sz="1575" b="1" dirty="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575" b="1" dirty="0" err="1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данного</a:t>
            </a:r>
            <a:r>
              <a:rPr lang="en-US" sz="1575" b="1" dirty="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575" b="1" dirty="0" err="1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проекта</a:t>
            </a:r>
            <a:r>
              <a:rPr lang="en-US" sz="1575" b="1" dirty="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575" b="1" dirty="0" err="1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является</a:t>
            </a:r>
            <a:r>
              <a:rPr lang="en-US" sz="1575" b="1" dirty="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sz="1575" b="1" dirty="0" smtClean="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расширение текущей системы мониторинга подсистемой мониторинга СУБД </a:t>
            </a:r>
            <a:r>
              <a:rPr lang="en-US" sz="1575" b="1" dirty="0" smtClean="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PostgreSQL</a:t>
            </a:r>
            <a:r>
              <a:rPr lang="ru-RU" sz="1575" b="1" dirty="0" smtClean="0">
                <a:solidFill>
                  <a:srgbClr val="35545C"/>
                </a:solidFill>
                <a:latin typeface="Roboto"/>
                <a:ea typeface="Roboto"/>
                <a:cs typeface="Roboto"/>
              </a:rPr>
              <a:t>.</a:t>
            </a:r>
            <a:endParaRPr lang="en-US" sz="1575" b="1" dirty="0">
              <a:solidFill>
                <a:srgbClr val="35545C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575" b="1" dirty="0">
              <a:solidFill>
                <a:srgbClr val="35545C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375" b="1" dirty="0">
              <a:solidFill>
                <a:srgbClr val="35545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25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16273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25"/>
          <p:cNvSpPr txBox="1"/>
          <p:nvPr/>
        </p:nvSpPr>
        <p:spPr>
          <a:xfrm>
            <a:off x="719666" y="348786"/>
            <a:ext cx="10752667" cy="500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Цели</a:t>
            </a:r>
            <a:r>
              <a:rPr lang="en-US" sz="45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45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проекта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4" name="Google Shape;204;p25"/>
          <p:cNvSpPr/>
          <p:nvPr/>
        </p:nvSpPr>
        <p:spPr>
          <a:xfrm>
            <a:off x="2340800" y="1472725"/>
            <a:ext cx="7294800" cy="7080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5" name="Google Shape;205;p25"/>
          <p:cNvSpPr txBox="1"/>
          <p:nvPr/>
        </p:nvSpPr>
        <p:spPr>
          <a:xfrm>
            <a:off x="2516250" y="1571575"/>
            <a:ext cx="473700" cy="4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1</a:t>
            </a:r>
            <a:endParaRPr sz="14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06" name="Google Shape;206;p25"/>
          <p:cNvSpPr/>
          <p:nvPr/>
        </p:nvSpPr>
        <p:spPr>
          <a:xfrm>
            <a:off x="3152675" y="1604875"/>
            <a:ext cx="6394500" cy="4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ru-RU" sz="1800" dirty="0" smtClean="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Добавление в существующую систему мониторинга мониторинг СУБД </a:t>
            </a:r>
            <a:r>
              <a:rPr lang="en-US" sz="1800" dirty="0" smtClean="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PostgreSQL</a:t>
            </a:r>
            <a:endParaRPr sz="1800" b="0" i="0" u="none" strike="noStrike" cap="none" dirty="0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08" name="Google Shape;208;p25"/>
          <p:cNvSpPr txBox="1"/>
          <p:nvPr/>
        </p:nvSpPr>
        <p:spPr>
          <a:xfrm>
            <a:off x="2516250" y="2409975"/>
            <a:ext cx="524400" cy="38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12" name="Google Shape;212;p25"/>
          <p:cNvSpPr txBox="1"/>
          <p:nvPr/>
        </p:nvSpPr>
        <p:spPr>
          <a:xfrm>
            <a:off x="2516250" y="3355000"/>
            <a:ext cx="325500" cy="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600" b="1" i="0" u="none" strike="noStrike" cap="none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26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26"/>
          <p:cNvSpPr txBox="1"/>
          <p:nvPr/>
        </p:nvSpPr>
        <p:spPr>
          <a:xfrm>
            <a:off x="719666" y="348786"/>
            <a:ext cx="10752667" cy="500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Что планировалось</a:t>
            </a:r>
            <a:endParaRPr sz="320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3" name="Google Shape;223;p26"/>
          <p:cNvSpPr/>
          <p:nvPr/>
        </p:nvSpPr>
        <p:spPr>
          <a:xfrm>
            <a:off x="7507550" y="2431674"/>
            <a:ext cx="245810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Выделение фигурой/маркером инфы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Google Shape;224;p26"/>
          <p:cNvSpPr/>
          <p:nvPr/>
        </p:nvSpPr>
        <p:spPr>
          <a:xfrm>
            <a:off x="3554265" y="4678557"/>
            <a:ext cx="2370686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p26"/>
          <p:cNvSpPr/>
          <p:nvPr/>
        </p:nvSpPr>
        <p:spPr>
          <a:xfrm>
            <a:off x="6236002" y="4678557"/>
            <a:ext cx="2370687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p26"/>
          <p:cNvSpPr/>
          <p:nvPr/>
        </p:nvSpPr>
        <p:spPr>
          <a:xfrm>
            <a:off x="3117554" y="1516010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7" name="Google Shape;227;p26"/>
          <p:cNvSpPr txBox="1"/>
          <p:nvPr/>
        </p:nvSpPr>
        <p:spPr>
          <a:xfrm>
            <a:off x="3323962" y="1450424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1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28" name="Google Shape;228;p26"/>
          <p:cNvSpPr/>
          <p:nvPr/>
        </p:nvSpPr>
        <p:spPr>
          <a:xfrm>
            <a:off x="3811125" y="1540700"/>
            <a:ext cx="5316900" cy="77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500" dirty="0" smtClean="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Развернуть на продуктивном сервере СУБД </a:t>
            </a:r>
            <a:r>
              <a:rPr lang="en-US" sz="1500" dirty="0" err="1" smtClean="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PostgresExporter</a:t>
            </a:r>
            <a:r>
              <a:rPr lang="en-US" sz="1500" dirty="0" smtClean="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 </a:t>
            </a:r>
            <a:r>
              <a:rPr lang="ru-RU" sz="1500" dirty="0" smtClean="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для экспорта метрик в </a:t>
            </a:r>
            <a:r>
              <a:rPr lang="en-US" sz="1500" dirty="0" smtClean="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Prometheus.</a:t>
            </a:r>
            <a:endParaRPr sz="1500" b="0" i="0" u="none" strike="noStrike" cap="none" dirty="0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29" name="Google Shape;229;p26"/>
          <p:cNvSpPr/>
          <p:nvPr/>
        </p:nvSpPr>
        <p:spPr>
          <a:xfrm>
            <a:off x="3117554" y="2489361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0" name="Google Shape;230;p26"/>
          <p:cNvSpPr txBox="1"/>
          <p:nvPr/>
        </p:nvSpPr>
        <p:spPr>
          <a:xfrm>
            <a:off x="3323962" y="2426467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2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1" name="Google Shape;231;p26"/>
          <p:cNvSpPr/>
          <p:nvPr/>
        </p:nvSpPr>
        <p:spPr>
          <a:xfrm>
            <a:off x="3817201" y="2570375"/>
            <a:ext cx="53169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ru-RU" sz="1600" dirty="0" smtClean="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Добавить в </a:t>
            </a:r>
            <a:r>
              <a:rPr lang="en-US" sz="1600" dirty="0" err="1" smtClean="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PostgresExporter</a:t>
            </a:r>
            <a:r>
              <a:rPr lang="ru-RU" sz="1600" dirty="0" smtClean="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 собственные метрики через опцию --</a:t>
            </a:r>
            <a:r>
              <a:rPr lang="en-US" dirty="0"/>
              <a:t> </a:t>
            </a:r>
            <a:r>
              <a:rPr lang="en-US" dirty="0" err="1"/>
              <a:t>extend.query</a:t>
            </a:r>
            <a:r>
              <a:rPr lang="en-US" dirty="0"/>
              <a:t>-path</a:t>
            </a:r>
            <a:endParaRPr sz="1600" b="0" i="0" u="none" strike="noStrike" cap="none" dirty="0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2" name="Google Shape;232;p26"/>
          <p:cNvSpPr txBox="1"/>
          <p:nvPr/>
        </p:nvSpPr>
        <p:spPr>
          <a:xfrm>
            <a:off x="3323962" y="3382546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3" name="Google Shape;233;p26"/>
          <p:cNvSpPr/>
          <p:nvPr/>
        </p:nvSpPr>
        <p:spPr>
          <a:xfrm>
            <a:off x="3817200" y="3551200"/>
            <a:ext cx="53169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234" name="Google Shape;234;p26" descr="Изображение выглядит как векторная графика&#10;&#10;Автоматически созданное описание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2422216">
            <a:off x="10199929" y="4634199"/>
            <a:ext cx="1893600" cy="18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26"/>
          <p:cNvSpPr/>
          <p:nvPr/>
        </p:nvSpPr>
        <p:spPr>
          <a:xfrm>
            <a:off x="3167500" y="3462700"/>
            <a:ext cx="5966700" cy="8418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600" b="1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              </a:t>
            </a:r>
            <a:endParaRPr sz="1600" i="0" u="none" strike="noStrike" cap="none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6" name="Google Shape;236;p26"/>
          <p:cNvSpPr txBox="1"/>
          <p:nvPr/>
        </p:nvSpPr>
        <p:spPr>
          <a:xfrm>
            <a:off x="3276050" y="3449300"/>
            <a:ext cx="4344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5000" b="1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3   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Google Shape;237;p26"/>
          <p:cNvSpPr/>
          <p:nvPr/>
        </p:nvSpPr>
        <p:spPr>
          <a:xfrm>
            <a:off x="3117616" y="4410786"/>
            <a:ext cx="6016500" cy="8418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    </a:t>
            </a:r>
            <a:endParaRPr sz="1800" b="1" i="0" u="none" strike="noStrike" cap="none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9" name="Google Shape;239;p26"/>
          <p:cNvSpPr txBox="1"/>
          <p:nvPr/>
        </p:nvSpPr>
        <p:spPr>
          <a:xfrm>
            <a:off x="3226750" y="4387050"/>
            <a:ext cx="4344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000" b="1" dirty="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4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" name="Google Shape;241;p26"/>
          <p:cNvSpPr/>
          <p:nvPr/>
        </p:nvSpPr>
        <p:spPr>
          <a:xfrm>
            <a:off x="3900525" y="3582225"/>
            <a:ext cx="5138100" cy="6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ru-RU" sz="1600" dirty="0" smtClean="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В </a:t>
            </a:r>
            <a:r>
              <a:rPr lang="en-US" sz="1600" dirty="0" err="1" smtClean="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Grafana</a:t>
            </a:r>
            <a:r>
              <a:rPr lang="en-US" sz="1600" dirty="0" smtClean="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 </a:t>
            </a:r>
            <a:r>
              <a:rPr lang="ru-RU" sz="1600" dirty="0" smtClean="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добавить готовые </a:t>
            </a:r>
            <a:r>
              <a:rPr lang="ru-RU" sz="1600" dirty="0" err="1" smtClean="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дашборды</a:t>
            </a:r>
            <a:r>
              <a:rPr lang="ru-RU" sz="1600" dirty="0" smtClean="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 для </a:t>
            </a:r>
            <a:r>
              <a:rPr lang="en-US" sz="1600" dirty="0" err="1" smtClean="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PostgresExporter</a:t>
            </a:r>
            <a:r>
              <a:rPr lang="ru-RU" sz="1600" dirty="0" smtClean="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 и разработать свой </a:t>
            </a:r>
            <a:r>
              <a:rPr lang="ru-RU" sz="1600" dirty="0" err="1" smtClean="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дашборд</a:t>
            </a:r>
            <a:r>
              <a:rPr lang="ru-RU" sz="1600" dirty="0" smtClean="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 для метрик из расширения</a:t>
            </a:r>
            <a:endParaRPr sz="1600" b="0" i="0" u="none" strike="noStrike" cap="none" dirty="0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42" name="Google Shape;242;p26"/>
          <p:cNvSpPr/>
          <p:nvPr/>
        </p:nvSpPr>
        <p:spPr>
          <a:xfrm>
            <a:off x="3900525" y="4527550"/>
            <a:ext cx="50691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ru-RU" sz="1600" dirty="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В </a:t>
            </a:r>
            <a:r>
              <a:rPr lang="en-US" sz="1600" dirty="0" err="1" smtClean="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Grafana</a:t>
            </a:r>
            <a:r>
              <a:rPr lang="ru-RU" sz="1600" dirty="0" smtClean="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 настроить </a:t>
            </a:r>
            <a:r>
              <a:rPr lang="ru-RU" sz="1600" dirty="0" err="1" smtClean="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аллерты</a:t>
            </a:r>
            <a:endParaRPr sz="1600" b="0" i="0" u="none" strike="noStrike" cap="none" dirty="0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Google Shape;248;p27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27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Используемые технологии</a:t>
            </a:r>
            <a:endParaRPr sz="320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0" name="Google Shape;250;p27"/>
          <p:cNvSpPr/>
          <p:nvPr/>
        </p:nvSpPr>
        <p:spPr>
          <a:xfrm>
            <a:off x="7507550" y="2431674"/>
            <a:ext cx="24582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Выделение фигурой/маркером инфы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p27"/>
          <p:cNvSpPr/>
          <p:nvPr/>
        </p:nvSpPr>
        <p:spPr>
          <a:xfrm>
            <a:off x="3554265" y="4678557"/>
            <a:ext cx="2370600" cy="13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p27"/>
          <p:cNvSpPr/>
          <p:nvPr/>
        </p:nvSpPr>
        <p:spPr>
          <a:xfrm>
            <a:off x="6236002" y="4678557"/>
            <a:ext cx="2370600" cy="13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27"/>
          <p:cNvSpPr/>
          <p:nvPr/>
        </p:nvSpPr>
        <p:spPr>
          <a:xfrm>
            <a:off x="3117554" y="1516010"/>
            <a:ext cx="6016500" cy="8418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4" name="Google Shape;254;p27"/>
          <p:cNvSpPr txBox="1"/>
          <p:nvPr/>
        </p:nvSpPr>
        <p:spPr>
          <a:xfrm>
            <a:off x="3323962" y="1450424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1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5" name="Google Shape;255;p27"/>
          <p:cNvSpPr/>
          <p:nvPr/>
        </p:nvSpPr>
        <p:spPr>
          <a:xfrm>
            <a:off x="3817200" y="1731425"/>
            <a:ext cx="6391200" cy="56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dirty="0" smtClean="0">
                <a:solidFill>
                  <a:srgbClr val="35545C"/>
                </a:solidFill>
                <a:latin typeface="Avenir"/>
                <a:ea typeface="Avenir"/>
                <a:cs typeface="Avenir"/>
                <a:sym typeface="Avenir"/>
              </a:rPr>
              <a:t>PostgreSQL 14 (</a:t>
            </a:r>
            <a:r>
              <a:rPr lang="en-US" sz="1600" dirty="0" err="1" smtClean="0">
                <a:solidFill>
                  <a:srgbClr val="35545C"/>
                </a:solidFill>
                <a:latin typeface="Avenir"/>
                <a:ea typeface="Avenir"/>
                <a:cs typeface="Avenir"/>
                <a:sym typeface="Avenir"/>
              </a:rPr>
              <a:t>PostgtesPro</a:t>
            </a:r>
            <a:r>
              <a:rPr lang="en-US" sz="1600" dirty="0" smtClean="0">
                <a:solidFill>
                  <a:srgbClr val="35545C"/>
                </a:solidFill>
                <a:latin typeface="Avenir"/>
                <a:ea typeface="Avenir"/>
                <a:cs typeface="Avenir"/>
                <a:sym typeface="Avenir"/>
              </a:rPr>
              <a:t>)</a:t>
            </a:r>
            <a:endParaRPr sz="1600" i="0" u="none" strike="noStrike" cap="none" dirty="0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6" name="Google Shape;256;p27"/>
          <p:cNvSpPr/>
          <p:nvPr/>
        </p:nvSpPr>
        <p:spPr>
          <a:xfrm>
            <a:off x="3117554" y="2489361"/>
            <a:ext cx="6016500" cy="8418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7" name="Google Shape;257;p27"/>
          <p:cNvSpPr txBox="1"/>
          <p:nvPr/>
        </p:nvSpPr>
        <p:spPr>
          <a:xfrm>
            <a:off x="3323962" y="2426467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2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8" name="Google Shape;258;p27"/>
          <p:cNvSpPr/>
          <p:nvPr/>
        </p:nvSpPr>
        <p:spPr>
          <a:xfrm>
            <a:off x="3817150" y="2708375"/>
            <a:ext cx="63912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1600" dirty="0" err="1" smtClean="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Grafana</a:t>
            </a:r>
            <a:r>
              <a:rPr lang="en-US" sz="1600" dirty="0" smtClean="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, Prometheus, </a:t>
            </a:r>
            <a:r>
              <a:rPr lang="en-US" sz="1600" dirty="0" err="1" smtClean="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PostgresExporter</a:t>
            </a:r>
            <a:endParaRPr sz="1600" b="0" i="0" u="none" strike="noStrike" cap="none" dirty="0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9" name="Google Shape;259;p27"/>
          <p:cNvSpPr txBox="1"/>
          <p:nvPr/>
        </p:nvSpPr>
        <p:spPr>
          <a:xfrm>
            <a:off x="3323962" y="3382546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260" name="Google Shape;260;p27" descr="Изображение выглядит как векторная графика&#10;&#10;Автоматически созданное описание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2422216">
            <a:off x="10199929" y="4634199"/>
            <a:ext cx="1893600" cy="18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Google Shape;267;p28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00" y="-81675"/>
            <a:ext cx="12337200" cy="6939675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28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Что получилось</a:t>
            </a:r>
            <a:endParaRPr sz="320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9" name="Google Shape;269;p28"/>
          <p:cNvSpPr txBox="1"/>
          <p:nvPr/>
        </p:nvSpPr>
        <p:spPr>
          <a:xfrm>
            <a:off x="0" y="1160725"/>
            <a:ext cx="12337200" cy="561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 b="1" dirty="0">
              <a:solidFill>
                <a:srgbClr val="40CDD0"/>
              </a:solidFill>
              <a:highlight>
                <a:srgbClr val="F8F8F8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rgbClr val="40CDD0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1</a:t>
            </a:r>
            <a:r>
              <a:rPr lang="en-US" sz="1900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sz="1900" dirty="0" smtClean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Научился добавлять произвольные метрики в </a:t>
            </a:r>
            <a:r>
              <a:rPr lang="en-US" sz="1900" dirty="0" err="1" smtClean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PostgresExporter</a:t>
            </a:r>
            <a:endParaRPr sz="3600" b="1" dirty="0">
              <a:solidFill>
                <a:srgbClr val="40CDD0"/>
              </a:solidFill>
              <a:highlight>
                <a:srgbClr val="F8F8F8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rgbClr val="40CDD0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-US" sz="1900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sz="1900" dirty="0" smtClean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На их основе создал свой </a:t>
            </a:r>
            <a:r>
              <a:rPr lang="ru-RU" sz="1900" dirty="0" err="1" smtClean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дашборд</a:t>
            </a:r>
            <a:r>
              <a:rPr lang="ru-RU" sz="1900" dirty="0" smtClean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 и настроил </a:t>
            </a:r>
            <a:r>
              <a:rPr lang="ru-RU" sz="1900" dirty="0" err="1" smtClean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аллерты</a:t>
            </a:r>
            <a:endParaRPr sz="3600" b="1" dirty="0">
              <a:solidFill>
                <a:srgbClr val="40CDD0"/>
              </a:solidFill>
              <a:highlight>
                <a:srgbClr val="F8F8F8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 dirty="0">
              <a:solidFill>
                <a:srgbClr val="1D1C1D"/>
              </a:solidFill>
              <a:highlight>
                <a:srgbClr val="F8F8F8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3" name="Google Shape;333;p36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510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36"/>
          <p:cNvSpPr txBox="1"/>
          <p:nvPr/>
        </p:nvSpPr>
        <p:spPr>
          <a:xfrm>
            <a:off x="812525" y="193450"/>
            <a:ext cx="10030800" cy="8078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500" b="1" dirty="0" smtClean="0">
                <a:solidFill>
                  <a:schemeClr val="lt1"/>
                </a:solidFill>
                <a:latin typeface="Roboto"/>
                <a:ea typeface="Roboto"/>
                <a:sym typeface="Roboto"/>
              </a:rPr>
              <a:t>Скриншоты</a:t>
            </a:r>
            <a:endParaRPr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428" y="2069313"/>
            <a:ext cx="7193903" cy="454191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60218" y="1514764"/>
            <a:ext cx="54874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Файл </a:t>
            </a:r>
            <a:r>
              <a:rPr lang="en-US" dirty="0" err="1" smtClean="0"/>
              <a:t>queries.yaml</a:t>
            </a:r>
            <a:r>
              <a:rPr lang="en-US" dirty="0" smtClean="0"/>
              <a:t> </a:t>
            </a:r>
            <a:r>
              <a:rPr lang="ru-RU" dirty="0" smtClean="0"/>
              <a:t>с дополнительными метриками </a:t>
            </a:r>
            <a:r>
              <a:rPr lang="en-US" dirty="0" err="1" smtClean="0"/>
              <a:t>PG_exporter</a:t>
            </a:r>
            <a:r>
              <a:rPr lang="en-US" dirty="0"/>
              <a:t>:</a:t>
            </a:r>
            <a:endParaRPr lang="ru-RU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Специальное оформление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4341</TotalTime>
  <Words>303</Words>
  <Application>Microsoft Office PowerPoint</Application>
  <PresentationFormat>Широкоэкранный</PresentationFormat>
  <Paragraphs>74</Paragraphs>
  <Slides>19</Slides>
  <Notes>19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19</vt:i4>
      </vt:variant>
    </vt:vector>
  </HeadingPairs>
  <TitlesOfParts>
    <vt:vector size="26" baseType="lpstr">
      <vt:lpstr>Noto Sans Symbols</vt:lpstr>
      <vt:lpstr>Calibri</vt:lpstr>
      <vt:lpstr>Arial</vt:lpstr>
      <vt:lpstr>Avenir</vt:lpstr>
      <vt:lpstr>Roboto</vt:lpstr>
      <vt:lpstr>Times New Roman</vt:lpstr>
      <vt:lpstr>Специальное оформление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cp:lastModifiedBy>Хабаров Алексей Юрьевич</cp:lastModifiedBy>
  <cp:revision>18</cp:revision>
  <dcterms:modified xsi:type="dcterms:W3CDTF">2023-08-03T09:41:13Z</dcterms:modified>
</cp:coreProperties>
</file>